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57" r:id="rId4"/>
    <p:sldId id="258" r:id="rId5"/>
    <p:sldId id="259" r:id="rId6"/>
    <p:sldId id="261" r:id="rId7"/>
    <p:sldId id="260"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5C2B1B-C3C8-4163-BCA2-E4D98355E883}"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C2B1B-C3C8-4163-BCA2-E4D98355E883}"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D34F2C-8C48-447D-9739-C1CC9D16C4A5}" type="datetimeFigureOut">
              <a:rPr lang="en-US" smtClean="0"/>
              <a:t>10/13/2010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75C2B1B-C3C8-4163-BCA2-E4D98355E883}"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2D34F2C-8C48-447D-9739-C1CC9D16C4A5}" type="datetimeFigureOut">
              <a:rPr lang="en-US" smtClean="0"/>
              <a:t>10/13/2010</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C2B1B-C3C8-4163-BCA2-E4D98355E88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62400" y="2708476"/>
            <a:ext cx="4648200" cy="1702160"/>
          </a:xfrm>
        </p:spPr>
        <p:txBody>
          <a:bodyPr>
            <a:normAutofit/>
          </a:bodyPr>
          <a:lstStyle/>
          <a:p>
            <a:r>
              <a:rPr lang="en-US" dirty="0" smtClean="0"/>
              <a:t>COMPREHENSION FOR EMERGENT READERS</a:t>
            </a:r>
            <a:br>
              <a:rPr lang="en-US" dirty="0" smtClean="0"/>
            </a:br>
            <a:endParaRPr lang="en-US" dirty="0"/>
          </a:p>
        </p:txBody>
      </p:sp>
      <p:sp>
        <p:nvSpPr>
          <p:cNvPr id="3" name="Subtitle 2"/>
          <p:cNvSpPr>
            <a:spLocks noGrp="1"/>
          </p:cNvSpPr>
          <p:nvPr>
            <p:ph type="subTitle" idx="1"/>
          </p:nvPr>
        </p:nvSpPr>
        <p:spPr>
          <a:xfrm rot="19140000">
            <a:off x="60493" y="2329971"/>
            <a:ext cx="7848187" cy="735576"/>
          </a:xfrm>
        </p:spPr>
        <p:txBody>
          <a:bodyPr>
            <a:normAutofit/>
          </a:bodyPr>
          <a:lstStyle/>
          <a:p>
            <a:r>
              <a:rPr lang="en-US" b="1" dirty="0" smtClean="0"/>
              <a:t>Younger children need “aCTIVE AND VISIBLE” instruction       		 AUTHOR WANDA l. CARTER</a:t>
            </a:r>
            <a:endParaRPr lang="en-US"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114800"/>
            <a:ext cx="34290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9381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idx="1"/>
          </p:nvPr>
        </p:nvSpPr>
        <p:spPr>
          <a:xfrm>
            <a:off x="822960" y="1100628"/>
            <a:ext cx="7520940" cy="4919172"/>
          </a:xfrm>
        </p:spPr>
        <p:txBody>
          <a:bodyPr>
            <a:normAutofit lnSpcReduction="10000"/>
          </a:bodyPr>
          <a:lstStyle/>
          <a:p>
            <a:r>
              <a:rPr lang="en-US" sz="2400" dirty="0" smtClean="0"/>
              <a:t>-”Teachers must also understand that comprehension is not something that either does or does not happen after one reads.  The process of comprehension begins before we start to “read” and continues even after the “reading” is finished” (Gill, 2008, p.109).</a:t>
            </a:r>
          </a:p>
          <a:p>
            <a:r>
              <a:rPr lang="en-US" sz="2400" dirty="0" smtClean="0"/>
              <a:t>-Teachers must be committed to teaching comprehension strategies along with phonics and print knowledge to emergent readers and promote these strategies to proficient readers</a:t>
            </a:r>
          </a:p>
          <a:p>
            <a:r>
              <a:rPr lang="en-US" sz="2400" dirty="0" smtClean="0"/>
              <a:t>-The more students are exposed to these strategies, the better they will be at comprehension and in the future, they will use the familiar strategies as they are reading books for themselves.</a:t>
            </a:r>
          </a:p>
          <a:p>
            <a:endParaRPr lang="en-US" dirty="0"/>
          </a:p>
        </p:txBody>
      </p:sp>
    </p:spTree>
    <p:extLst>
      <p:ext uri="{BB962C8B-B14F-4D97-AF65-F5344CB8AC3E}">
        <p14:creationId xmlns:p14="http://schemas.microsoft.com/office/powerpoint/2010/main" val="1897594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idx="1"/>
          </p:nvPr>
        </p:nvSpPr>
        <p:spPr>
          <a:xfrm>
            <a:off x="822960" y="1100628"/>
            <a:ext cx="7520940" cy="5071572"/>
          </a:xfrm>
        </p:spPr>
        <p:txBody>
          <a:bodyPr>
            <a:normAutofit/>
          </a:bodyPr>
          <a:lstStyle/>
          <a:p>
            <a:r>
              <a:rPr lang="en-US" dirty="0"/>
              <a:t>Adomat, D. (2009).  Actively engaging with stories through drama:  Portraits of two young	</a:t>
            </a:r>
            <a:r>
              <a:rPr lang="en-US" dirty="0" smtClean="0"/>
              <a:t> readers</a:t>
            </a:r>
            <a:r>
              <a:rPr lang="en-US" dirty="0"/>
              <a:t>.  </a:t>
            </a:r>
            <a:r>
              <a:rPr lang="en-US" i="1" dirty="0"/>
              <a:t>The Reading Teacher, 62(8</a:t>
            </a:r>
            <a:r>
              <a:rPr lang="en-US" dirty="0"/>
              <a:t>), 628-636.</a:t>
            </a:r>
          </a:p>
          <a:p>
            <a:r>
              <a:rPr lang="en-US" dirty="0"/>
              <a:t>Gill, S. (2008).  The comprehension matrix:  A tool for designing comprehension </a:t>
            </a:r>
            <a:r>
              <a:rPr lang="en-US" dirty="0" smtClean="0"/>
              <a:t>instruction.  </a:t>
            </a:r>
            <a:r>
              <a:rPr lang="en-US" i="1" dirty="0" smtClean="0"/>
              <a:t>The </a:t>
            </a:r>
            <a:r>
              <a:rPr lang="en-US" i="1" dirty="0"/>
              <a:t>Reading Teacher, 62(2</a:t>
            </a:r>
            <a:r>
              <a:rPr lang="en-US" dirty="0"/>
              <a:t>), 106-113.  </a:t>
            </a:r>
          </a:p>
          <a:p>
            <a:r>
              <a:rPr lang="en-US" dirty="0"/>
              <a:t>Gregory, A.E. &amp;, Cahill, M.A. (2010).  Kindergartners can do it, too!  Comprehension </a:t>
            </a:r>
            <a:r>
              <a:rPr lang="en-US" dirty="0" smtClean="0"/>
              <a:t>strategies for </a:t>
            </a:r>
            <a:r>
              <a:rPr lang="en-US" dirty="0"/>
              <a:t>early readers.  </a:t>
            </a:r>
            <a:r>
              <a:rPr lang="en-US" i="1" dirty="0"/>
              <a:t>The Reading Teacher, 63(6</a:t>
            </a:r>
            <a:r>
              <a:rPr lang="en-US" dirty="0"/>
              <a:t>), 515-520.</a:t>
            </a:r>
          </a:p>
          <a:p>
            <a:r>
              <a:rPr lang="en-US" dirty="0"/>
              <a:t>Miller, D.  (2002).  Reading with Meaning.  Portland, ME:  Stenhouse Publishers.</a:t>
            </a:r>
          </a:p>
          <a:p>
            <a:r>
              <a:rPr lang="en-US" dirty="0"/>
              <a:t>Stahl, K. (2004).  Proof, practice, and promise:  Comprehension strategy instruction in the </a:t>
            </a:r>
            <a:r>
              <a:rPr lang="en-US" dirty="0" smtClean="0"/>
              <a:t> primary </a:t>
            </a:r>
            <a:r>
              <a:rPr lang="en-US" dirty="0"/>
              <a:t>grades.  </a:t>
            </a:r>
            <a:r>
              <a:rPr lang="en-US" i="1" dirty="0"/>
              <a:t>The Reading Teacher, 57(7</a:t>
            </a:r>
            <a:r>
              <a:rPr lang="en-US" dirty="0"/>
              <a:t>), 598-639.</a:t>
            </a:r>
          </a:p>
          <a:p>
            <a:r>
              <a:rPr lang="en-US" dirty="0"/>
              <a:t>Tompkins, G. (2007).  Literacy for the 21st Century:  Teaching Reading and Writing </a:t>
            </a:r>
            <a:r>
              <a:rPr lang="en-US" dirty="0" smtClean="0"/>
              <a:t>Prekindergarten </a:t>
            </a:r>
            <a:r>
              <a:rPr lang="en-US" dirty="0"/>
              <a:t>Through Grade 4.  Upper Saddle River, NJ:  Pearson Education, Inc.</a:t>
            </a:r>
          </a:p>
        </p:txBody>
      </p:sp>
    </p:spTree>
    <p:extLst>
      <p:ext uri="{BB962C8B-B14F-4D97-AF65-F5344CB8AC3E}">
        <p14:creationId xmlns:p14="http://schemas.microsoft.com/office/powerpoint/2010/main" val="2288005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theme</a:t>
            </a:r>
            <a:endParaRPr lang="en-US" dirty="0"/>
          </a:p>
        </p:txBody>
      </p:sp>
      <p:sp>
        <p:nvSpPr>
          <p:cNvPr id="3" name="Content Placeholder 2"/>
          <p:cNvSpPr>
            <a:spLocks noGrp="1"/>
          </p:cNvSpPr>
          <p:nvPr>
            <p:ph idx="1"/>
          </p:nvPr>
        </p:nvSpPr>
        <p:spPr>
          <a:xfrm>
            <a:off x="822960" y="1100628"/>
            <a:ext cx="8016240" cy="5604972"/>
          </a:xfrm>
        </p:spPr>
        <p:txBody>
          <a:bodyPr>
            <a:normAutofit/>
          </a:bodyPr>
          <a:lstStyle/>
          <a:p>
            <a:r>
              <a:rPr lang="en-US" sz="2400" dirty="0" smtClean="0"/>
              <a:t>-Comprehension should be taught to emergent readers</a:t>
            </a:r>
          </a:p>
          <a:p>
            <a:r>
              <a:rPr lang="en-US" sz="2400" dirty="0" smtClean="0"/>
              <a:t>-Emergent stage</a:t>
            </a:r>
          </a:p>
          <a:p>
            <a:r>
              <a:rPr lang="en-US" sz="2400" dirty="0" smtClean="0"/>
              <a:t>-Primary goals for many schools during the emergent stage have been phonics instruction and print knowledge</a:t>
            </a:r>
          </a:p>
          <a:p>
            <a:r>
              <a:rPr lang="en-US" sz="2400" dirty="0" smtClean="0"/>
              <a:t>-The instruction looks a little different for the younger children than it does for the older children because it is “more active and much more visible” (Gregory &amp; Cahill, 2010, p.519)</a:t>
            </a: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572000"/>
            <a:ext cx="2133600" cy="22860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4572000"/>
            <a:ext cx="2362200" cy="22860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5600" y="4572000"/>
            <a:ext cx="2438400" cy="22860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4800" y="4572000"/>
            <a:ext cx="2590800" cy="2286000"/>
          </a:xfrm>
          <a:prstGeom prst="rect">
            <a:avLst/>
          </a:prstGeom>
        </p:spPr>
      </p:pic>
    </p:spTree>
    <p:extLst>
      <p:ext uri="{BB962C8B-B14F-4D97-AF65-F5344CB8AC3E}">
        <p14:creationId xmlns:p14="http://schemas.microsoft.com/office/powerpoint/2010/main" val="1411125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GREGORY &amp; Cahill (2010)</a:t>
            </a:r>
            <a:endParaRPr lang="en-US" dirty="0"/>
          </a:p>
        </p:txBody>
      </p:sp>
      <p:sp>
        <p:nvSpPr>
          <p:cNvPr id="3" name="Content Placeholder 2"/>
          <p:cNvSpPr>
            <a:spLocks noGrp="1"/>
          </p:cNvSpPr>
          <p:nvPr>
            <p:ph idx="1"/>
          </p:nvPr>
        </p:nvSpPr>
        <p:spPr>
          <a:xfrm>
            <a:off x="822960" y="1100628"/>
            <a:ext cx="7520940" cy="5376372"/>
          </a:xfrm>
        </p:spPr>
        <p:txBody>
          <a:bodyPr>
            <a:normAutofit/>
          </a:bodyPr>
          <a:lstStyle/>
          <a:p>
            <a:pPr>
              <a:buFont typeface="Arial" pitchFamily="34" charset="0"/>
              <a:buChar char="•"/>
            </a:pPr>
            <a:r>
              <a:rPr lang="en-US" sz="2400" dirty="0" smtClean="0"/>
              <a:t>Kindergartners can learn comprehension strategies.</a:t>
            </a:r>
          </a:p>
          <a:p>
            <a:pPr>
              <a:buFont typeface="Arial" pitchFamily="34" charset="0"/>
              <a:buChar char="•"/>
            </a:pPr>
            <a:r>
              <a:rPr lang="en-US" sz="2400" dirty="0" smtClean="0"/>
              <a:t>Found that most of the research had been done with older students and little research with the younger students on comprehension strategies.</a:t>
            </a:r>
          </a:p>
          <a:p>
            <a:pPr>
              <a:buFont typeface="Arial" pitchFamily="34" charset="0"/>
              <a:buChar char="•"/>
            </a:pPr>
            <a:r>
              <a:rPr lang="en-US" sz="2400" dirty="0"/>
              <a:t>Teaching comprehension strategies  starts “by defining the strategy, providing a visual representation of its meaning, and asking students to use the strategy within the context of the story”</a:t>
            </a:r>
          </a:p>
          <a:p>
            <a:pPr>
              <a:buFont typeface="Arial" pitchFamily="34" charset="0"/>
              <a:buChar char="•"/>
            </a:pP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4419600"/>
            <a:ext cx="6400800" cy="2438400"/>
          </a:xfrm>
          <a:prstGeom prst="rect">
            <a:avLst/>
          </a:prstGeom>
        </p:spPr>
      </p:pic>
    </p:spTree>
    <p:extLst>
      <p:ext uri="{BB962C8B-B14F-4D97-AF65-F5344CB8AC3E}">
        <p14:creationId xmlns:p14="http://schemas.microsoft.com/office/powerpoint/2010/main" val="19930994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Adomat (2009)</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sz="1800" dirty="0" smtClean="0"/>
              <a:t>It is  crucial to provide literacy experiences that engage young readers with text from the beginning of their school years.</a:t>
            </a:r>
          </a:p>
          <a:p>
            <a:pPr>
              <a:buFont typeface="Arial" pitchFamily="34" charset="0"/>
              <a:buChar char="•"/>
            </a:pPr>
            <a:r>
              <a:rPr lang="en-US" sz="1800" dirty="0" smtClean="0"/>
              <a:t>Adomat’s (2009) study found that younger and older struggling readers had problems with comprehending from texts because most of the instruction was on decoding.</a:t>
            </a:r>
          </a:p>
          <a:p>
            <a:pPr>
              <a:buFont typeface="Arial" pitchFamily="34" charset="0"/>
              <a:buChar char="•"/>
            </a:pPr>
            <a:r>
              <a:rPr lang="en-US" sz="1800" dirty="0" smtClean="0"/>
              <a:t>Teachers should “actively engage students with stories through drama”</a:t>
            </a:r>
            <a:endParaRPr lang="en-US" sz="1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4578" y="3733799"/>
            <a:ext cx="2784143" cy="2653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794078"/>
            <a:ext cx="2286000" cy="2378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8259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Stahl (2004)</a:t>
            </a:r>
            <a:endParaRPr lang="en-US" dirty="0"/>
          </a:p>
        </p:txBody>
      </p:sp>
      <p:sp>
        <p:nvSpPr>
          <p:cNvPr id="3" name="Content Placeholder 2"/>
          <p:cNvSpPr>
            <a:spLocks noGrp="1"/>
          </p:cNvSpPr>
          <p:nvPr>
            <p:ph idx="1"/>
          </p:nvPr>
        </p:nvSpPr>
        <p:spPr>
          <a:xfrm>
            <a:off x="4800600" y="1447800"/>
            <a:ext cx="3543300" cy="3232677"/>
          </a:xfrm>
        </p:spPr>
        <p:txBody>
          <a:bodyPr>
            <a:normAutofit fontScale="70000" lnSpcReduction="20000"/>
          </a:bodyPr>
          <a:lstStyle/>
          <a:p>
            <a:pPr>
              <a:buFont typeface="Arial" pitchFamily="34" charset="0"/>
              <a:buChar char="•"/>
            </a:pPr>
            <a:r>
              <a:rPr lang="en-US" sz="2400" dirty="0" smtClean="0"/>
              <a:t>Most research on primary grades has been for phonological awareness and phonics.</a:t>
            </a:r>
          </a:p>
          <a:p>
            <a:pPr>
              <a:buFont typeface="Arial" pitchFamily="34" charset="0"/>
              <a:buChar char="•"/>
            </a:pPr>
            <a:r>
              <a:rPr lang="en-US" sz="2400" dirty="0" smtClean="0"/>
              <a:t>Stahl found that students who were more likely to recall and understand what they had read were actively engaged in using strategies.</a:t>
            </a:r>
          </a:p>
          <a:p>
            <a:pPr>
              <a:buFont typeface="Arial" pitchFamily="34" charset="0"/>
              <a:buChar char="•"/>
            </a:pPr>
            <a:r>
              <a:rPr lang="en-US" sz="2400" dirty="0" smtClean="0"/>
              <a:t> Example:  “Five Finger Retelling”</a:t>
            </a:r>
          </a:p>
          <a:p>
            <a:pPr lvl="2">
              <a:buFont typeface="Arial" pitchFamily="34" charset="0"/>
              <a:buChar char="•"/>
            </a:pPr>
            <a:r>
              <a:rPr lang="en-US" sz="2400" dirty="0" smtClean="0"/>
              <a:t>Characters, setting, problem, plot, solution</a:t>
            </a:r>
          </a:p>
          <a:p>
            <a:pPr marL="0" indent="0"/>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865" y="1371600"/>
            <a:ext cx="4057935" cy="5500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8871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Visible comprehension instruction</a:t>
            </a:r>
            <a:endParaRPr lang="en-US" dirty="0"/>
          </a:p>
        </p:txBody>
      </p:sp>
      <p:sp>
        <p:nvSpPr>
          <p:cNvPr id="3" name="Content Placeholder 2"/>
          <p:cNvSpPr>
            <a:spLocks noGrp="1"/>
          </p:cNvSpPr>
          <p:nvPr>
            <p:ph idx="1"/>
          </p:nvPr>
        </p:nvSpPr>
        <p:spPr>
          <a:xfrm>
            <a:off x="533400" y="1100628"/>
            <a:ext cx="7924800" cy="5223972"/>
          </a:xfrm>
        </p:spPr>
        <p:txBody>
          <a:bodyPr/>
          <a:lstStyle/>
          <a:p>
            <a:r>
              <a:rPr lang="en-US" dirty="0" smtClean="0"/>
              <a:t>-Should have a visual representation of the strategies.  Teachers can draw their own nonlinguistic representations or use  computer generated representations.</a:t>
            </a:r>
          </a:p>
          <a:p>
            <a:r>
              <a:rPr lang="en-US" dirty="0" smtClean="0"/>
              <a:t>-Five finger retelling</a:t>
            </a:r>
          </a:p>
          <a:p>
            <a:r>
              <a:rPr lang="en-US" dirty="0" smtClean="0"/>
              <a:t>-Story boards</a:t>
            </a:r>
          </a:p>
          <a:p>
            <a:r>
              <a:rPr lang="en-US" dirty="0" smtClean="0"/>
              <a:t>-Anchor Charts</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2667000"/>
            <a:ext cx="28575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2667000"/>
            <a:ext cx="280035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2667000"/>
            <a:ext cx="27432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1388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Be creative with visuals</a:t>
            </a:r>
            <a:endParaRPr lang="en-US" dirty="0"/>
          </a:p>
        </p:txBody>
      </p:sp>
      <p:sp>
        <p:nvSpPr>
          <p:cNvPr id="3" name="Content Placeholder 2"/>
          <p:cNvSpPr>
            <a:spLocks noGrp="1"/>
          </p:cNvSpPr>
          <p:nvPr>
            <p:ph idx="1"/>
          </p:nvPr>
        </p:nvSpPr>
        <p:spPr>
          <a:xfrm>
            <a:off x="533400" y="1100628"/>
            <a:ext cx="8001000" cy="5452572"/>
          </a:xfrm>
        </p:spPr>
        <p:txBody>
          <a:bodyPr/>
          <a:lstStyle/>
          <a:p>
            <a:r>
              <a:rPr lang="en-US" dirty="0" smtClean="0"/>
              <a:t>-Classroom environment can be set up to relate to the story being read.</a:t>
            </a:r>
          </a:p>
          <a:p>
            <a:r>
              <a:rPr lang="en-US" dirty="0" smtClean="0"/>
              <a:t>-Vocabulary from the story with nonlinguistic representations</a:t>
            </a:r>
          </a:p>
          <a:p>
            <a:r>
              <a:rPr lang="en-US" dirty="0" smtClean="0"/>
              <a:t>-Dress up as the main character in the story</a:t>
            </a:r>
          </a:p>
          <a:p>
            <a:r>
              <a:rPr lang="en-US" dirty="0" smtClean="0"/>
              <a:t>-Have students make character puppets</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45" y="2400596"/>
            <a:ext cx="3300984" cy="209092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05" y="4491524"/>
            <a:ext cx="3255264" cy="236647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5000" y="2400596"/>
            <a:ext cx="3322320" cy="226161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61357" y="4662212"/>
            <a:ext cx="3300984" cy="2202612"/>
          </a:xfrm>
          <a:prstGeom prst="rect">
            <a:avLst/>
          </a:prstGeom>
        </p:spPr>
      </p:pic>
    </p:spTree>
    <p:extLst>
      <p:ext uri="{BB962C8B-B14F-4D97-AF65-F5344CB8AC3E}">
        <p14:creationId xmlns:p14="http://schemas.microsoft.com/office/powerpoint/2010/main" val="264153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Active comprehension instruction</a:t>
            </a:r>
            <a:endParaRPr lang="en-US" dirty="0"/>
          </a:p>
        </p:txBody>
      </p:sp>
      <p:sp>
        <p:nvSpPr>
          <p:cNvPr id="3" name="Content Placeholder 2"/>
          <p:cNvSpPr>
            <a:spLocks noGrp="1"/>
          </p:cNvSpPr>
          <p:nvPr>
            <p:ph idx="1"/>
          </p:nvPr>
        </p:nvSpPr>
        <p:spPr>
          <a:xfrm>
            <a:off x="381000" y="1066800"/>
            <a:ext cx="8305800" cy="5223972"/>
          </a:xfrm>
        </p:spPr>
        <p:txBody>
          <a:bodyPr/>
          <a:lstStyle/>
          <a:p>
            <a:r>
              <a:rPr lang="en-US" sz="2400" dirty="0" smtClean="0"/>
              <a:t>Teachers need to actively engage students in using the comprehension strategies through various activities.</a:t>
            </a:r>
          </a:p>
          <a:p>
            <a:r>
              <a:rPr lang="en-US" sz="2400" dirty="0" smtClean="0"/>
              <a:t>-Thinking caps during think -alouds</a:t>
            </a:r>
          </a:p>
          <a:p>
            <a:r>
              <a:rPr lang="en-US" sz="2400" dirty="0" smtClean="0"/>
              <a:t>-Hand signals (keeps students attentive to the story being read)</a:t>
            </a:r>
          </a:p>
          <a:p>
            <a:r>
              <a:rPr lang="en-US" sz="2400" dirty="0" smtClean="0"/>
              <a:t>-Movement/drama</a:t>
            </a:r>
          </a:p>
          <a:p>
            <a:r>
              <a:rPr lang="en-US" sz="2400" dirty="0" smtClean="0"/>
              <a:t>-Music</a:t>
            </a:r>
          </a:p>
          <a:p>
            <a:r>
              <a:rPr lang="en-US" sz="2400" dirty="0" smtClean="0"/>
              <a:t>-Art </a:t>
            </a:r>
          </a:p>
          <a:p>
            <a:r>
              <a:rPr lang="en-US" sz="2400" dirty="0" smtClean="0"/>
              <a:t>-Use of real and authentic objects associated with the story</a:t>
            </a:r>
          </a:p>
          <a:p>
            <a:r>
              <a:rPr lang="en-US" dirty="0" smtClean="0"/>
              <a:t>-</a:t>
            </a:r>
            <a:r>
              <a:rPr lang="en-US" sz="2400" dirty="0" smtClean="0"/>
              <a:t>Give students more repetition and practice with comprehension strategies</a:t>
            </a:r>
            <a:endParaRPr lang="en-US" sz="2400" dirty="0"/>
          </a:p>
        </p:txBody>
      </p:sp>
    </p:spTree>
    <p:extLst>
      <p:ext uri="{BB962C8B-B14F-4D97-AF65-F5344CB8AC3E}">
        <p14:creationId xmlns:p14="http://schemas.microsoft.com/office/powerpoint/2010/main" val="2273182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comprehension for emergent readers?</a:t>
            </a:r>
            <a:endParaRPr lang="en-US" dirty="0"/>
          </a:p>
        </p:txBody>
      </p:sp>
      <p:sp>
        <p:nvSpPr>
          <p:cNvPr id="3" name="Content Placeholder 2"/>
          <p:cNvSpPr>
            <a:spLocks noGrp="1"/>
          </p:cNvSpPr>
          <p:nvPr>
            <p:ph idx="1"/>
          </p:nvPr>
        </p:nvSpPr>
        <p:spPr>
          <a:xfrm>
            <a:off x="822960" y="1100628"/>
            <a:ext cx="7520940" cy="5071572"/>
          </a:xfrm>
        </p:spPr>
        <p:txBody>
          <a:bodyPr>
            <a:normAutofit/>
          </a:bodyPr>
          <a:lstStyle/>
          <a:p>
            <a:r>
              <a:rPr lang="en-US" sz="2400" dirty="0" smtClean="0"/>
              <a:t>-Younger and older struggling readers “tend to think of reading as a decoding process rather than an active meaning-making process”</a:t>
            </a:r>
          </a:p>
          <a:p>
            <a:r>
              <a:rPr lang="en-US" sz="2400" dirty="0" smtClean="0"/>
              <a:t>-When a student struggles with comprehension while reading, this affects all other subject areas.</a:t>
            </a:r>
          </a:p>
          <a:p>
            <a:r>
              <a:rPr lang="en-US" sz="2400" dirty="0" smtClean="0"/>
              <a:t>-Examples:</a:t>
            </a:r>
          </a:p>
          <a:p>
            <a:r>
              <a:rPr lang="en-US" sz="2400" dirty="0"/>
              <a:t>	</a:t>
            </a:r>
            <a:r>
              <a:rPr lang="en-US" sz="2400" dirty="0" smtClean="0"/>
              <a:t>-One student who was a struggling 3</a:t>
            </a:r>
            <a:r>
              <a:rPr lang="en-US" sz="2400" baseline="30000" dirty="0" smtClean="0"/>
              <a:t>rd</a:t>
            </a:r>
            <a:r>
              <a:rPr lang="en-US" sz="2400" dirty="0" smtClean="0"/>
              <a:t> grade reader not on an IEP</a:t>
            </a:r>
          </a:p>
          <a:p>
            <a:r>
              <a:rPr lang="en-US" sz="2400" dirty="0"/>
              <a:t>	</a:t>
            </a:r>
            <a:r>
              <a:rPr lang="en-US" sz="2400" dirty="0" smtClean="0"/>
              <a:t>-One student who would be entering 3</a:t>
            </a:r>
            <a:r>
              <a:rPr lang="en-US" sz="2400" baseline="30000" dirty="0" smtClean="0"/>
              <a:t>rd</a:t>
            </a:r>
            <a:r>
              <a:rPr lang="en-US" sz="2400" dirty="0" smtClean="0"/>
              <a:t> grade that was on an IEP</a:t>
            </a:r>
          </a:p>
          <a:p>
            <a:endParaRPr lang="en-US" sz="2400" dirty="0"/>
          </a:p>
        </p:txBody>
      </p:sp>
    </p:spTree>
    <p:extLst>
      <p:ext uri="{BB962C8B-B14F-4D97-AF65-F5344CB8AC3E}">
        <p14:creationId xmlns:p14="http://schemas.microsoft.com/office/powerpoint/2010/main" val="13956355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168</TotalTime>
  <Words>592</Words>
  <Application>Microsoft Office PowerPoint</Application>
  <PresentationFormat>On-screen Show (4:3)</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Angles</vt:lpstr>
      <vt:lpstr>COMPREHENSION FOR EMERGENT READERS </vt:lpstr>
      <vt:lpstr>theme</vt:lpstr>
      <vt:lpstr>GREGORY &amp; Cahill (2010)</vt:lpstr>
      <vt:lpstr>Adomat (2009)</vt:lpstr>
      <vt:lpstr>Stahl (2004)</vt:lpstr>
      <vt:lpstr>Visible comprehension instruction</vt:lpstr>
      <vt:lpstr>Be creative with visuals</vt:lpstr>
      <vt:lpstr>Active comprehension instruction</vt:lpstr>
      <vt:lpstr>Why comprehension for emergent readers?</vt:lpstr>
      <vt:lpstr>conclusion</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COMPREHENSION FOR EMERGENT READERS </dc:title>
  <dc:creator>Wanda</dc:creator>
  <cp:lastModifiedBy>Wanda</cp:lastModifiedBy>
  <cp:revision>27</cp:revision>
  <dcterms:created xsi:type="dcterms:W3CDTF">2010-09-30T21:17:18Z</dcterms:created>
  <dcterms:modified xsi:type="dcterms:W3CDTF">2010-10-13T20:49:00Z</dcterms:modified>
</cp:coreProperties>
</file>